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4269-37DA-45FF-ADF2-0157C8700844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9E44-806E-4450-B806-6CAD4BB9F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6957-0C41-45A1-9939-0E83027E2538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6555F-A97C-4F04-AA47-79D6C9365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C993D-43F5-4188-893A-E221670F93F7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4F3CD-3C86-49A5-A536-731664974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6F5D-1B15-4500-8518-5576E2434216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F4FF-FB82-476C-B695-BEDFE67A0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BD86-BB39-4A24-845D-73681C80F254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7B67-A6E7-4B1B-8D3B-0029C54ED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A8E6A-E185-41A9-85F0-8D1F019F8E1E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1E6C-F1A8-4B4D-92E8-362995BF1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966C5-4C34-43D8-BE1D-0809C9F40A81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8E82-6EF8-4CF0-9987-6BCE41F2B0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3CB3-4356-4C80-914B-1E50568689EB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ECF3A-E610-4FEA-B943-1632D7693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5D93-8CF4-450D-99B5-14E8D2C821C1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33CD7-B8BB-4E05-BBC5-A4A935E2A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FC2D-56B8-4842-8B51-F2AFB351CC6A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B565-3332-4281-AF0F-DF4702460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30CF1-698A-4CE6-A547-0729E58E855C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5069C-9CD7-4BA2-B144-84B000C70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DC902D-D135-49A9-A982-8B2D5D0F1A77}" type="datetimeFigureOut">
              <a:rPr lang="ru-RU"/>
              <a:pPr>
                <a:defRPr/>
              </a:pPr>
              <a:t>18.05.2013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725DEF-4C12-4B32-B2DF-A70CA1D14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Административно-территориальное устройство Беларуси</a:t>
            </a:r>
            <a:endParaRPr lang="ru-RU" dirty="0"/>
          </a:p>
        </p:txBody>
      </p:sp>
    </p:spTree>
  </p:cSld>
  <p:clrMapOvr>
    <a:masterClrMapping/>
  </p:clrMapOvr>
  <p:transition advClick="0" advTm="7223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smtClean="0"/>
              <a:t>В соответствии со </a:t>
            </a:r>
            <a:r>
              <a:rPr lang="ru-RU" sz="2200" b="1" smtClean="0"/>
              <a:t>ст. 9 Конституции Республики Беларусь территория делится на области, районы, города и иные административно-территориальные единицы.</a:t>
            </a:r>
            <a:endParaRPr lang="ru-RU" sz="2200" smtClean="0"/>
          </a:p>
        </p:txBody>
      </p:sp>
      <p:sp>
        <p:nvSpPr>
          <p:cNvPr id="22530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По состоянию</a:t>
            </a:r>
            <a:r>
              <a:rPr lang="ru-RU" sz="1800" b="1" smtClean="0"/>
              <a:t> на 1 января 2009 г.</a:t>
            </a:r>
            <a:r>
              <a:rPr lang="ru-RU" sz="1800" smtClean="0"/>
              <a:t> территория Республики Беларусь делится на </a:t>
            </a:r>
            <a:r>
              <a:rPr lang="ru-RU" sz="1800" b="1" smtClean="0"/>
              <a:t>6 областей</a:t>
            </a:r>
            <a:r>
              <a:rPr lang="ru-RU" sz="1800" smtClean="0"/>
              <a:t> </a:t>
            </a:r>
            <a:r>
              <a:rPr lang="ru-RU" sz="1800" b="1" smtClean="0"/>
              <a:t>118 районов </a:t>
            </a:r>
            <a:r>
              <a:rPr lang="ru-RU" sz="1800" smtClean="0"/>
              <a:t>: </a:t>
            </a:r>
          </a:p>
          <a:p>
            <a:r>
              <a:rPr lang="ru-RU" sz="1800" b="1" smtClean="0"/>
              <a:t>Брестская область</a:t>
            </a:r>
            <a:r>
              <a:rPr lang="ru-RU" sz="1800" smtClean="0"/>
              <a:t> включает 16 районов: Барановичский, Березовский, Брестский, Ганцевичский, Дрогичинский, Жабинковский и т.д.</a:t>
            </a:r>
          </a:p>
          <a:p>
            <a:r>
              <a:rPr lang="ru-RU" sz="1800" b="1" smtClean="0"/>
              <a:t>Витебская область</a:t>
            </a:r>
            <a:r>
              <a:rPr lang="ru-RU" sz="1800" smtClean="0"/>
              <a:t> включает 21 район: Бешенковичский, Браславский, Верхнедвинский, Витебский, Глубокский, Городокский, Докшицкий и т.д.</a:t>
            </a:r>
          </a:p>
          <a:p>
            <a:r>
              <a:rPr lang="ru-RU" sz="1800" b="1" smtClean="0"/>
              <a:t>Гомельская область</a:t>
            </a:r>
            <a:r>
              <a:rPr lang="ru-RU" sz="1800" smtClean="0"/>
              <a:t> включает 21 район: Брагинский, Буда-Кошелевский, Ветковский, Гомельский, Добрушский, Ельский и т.д.</a:t>
            </a:r>
          </a:p>
          <a:p>
            <a:r>
              <a:rPr lang="ru-RU" sz="1800" b="1" smtClean="0"/>
              <a:t>Гродненская область</a:t>
            </a:r>
            <a:r>
              <a:rPr lang="ru-RU" sz="1800" smtClean="0"/>
              <a:t> включает 17 районов: Берестовицкий, Волковысский, Вороновский, Гродненский, Дятловский и т.д.</a:t>
            </a:r>
          </a:p>
          <a:p>
            <a:r>
              <a:rPr lang="ru-RU" sz="1800" b="1" smtClean="0"/>
              <a:t>Минская область</a:t>
            </a:r>
            <a:r>
              <a:rPr lang="ru-RU" sz="1800" smtClean="0"/>
              <a:t> включает 22 района: Березинский, Борисовский, Вилейский, Воложинский, Дзержинский и т.д. </a:t>
            </a:r>
          </a:p>
          <a:p>
            <a:r>
              <a:rPr lang="ru-RU" sz="1800" b="1" smtClean="0"/>
              <a:t>Могилевская область</a:t>
            </a:r>
            <a:r>
              <a:rPr lang="ru-RU" sz="1800" smtClean="0"/>
              <a:t> включает 21 район: Белыничский, Бобруйский, Быховский, Глусский, Горецкий, Дрибинский и т.д.</a:t>
            </a:r>
          </a:p>
        </p:txBody>
      </p:sp>
    </p:spTree>
  </p:cSld>
  <p:clrMapOvr>
    <a:masterClrMapping/>
  </p:clrMapOvr>
  <p:transition advTm="22495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z="2200" smtClean="0"/>
              <a:t>Территориальными единицами РБ являются населенные пункты.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b="1" smtClean="0"/>
              <a:t>Населённый пункт - </a:t>
            </a:r>
            <a:r>
              <a:rPr lang="ru-RU" sz="1800" smtClean="0"/>
              <a:t>компактно заселенная часть территории Республики Беларусь, место постоянного жительства граждан, имеющая необходимые для обеспечения жизнедеятельности граждан жилые иные здания и сооружения, собственное наименование и установленные в соответствующем порядке территориальные пределы.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pPr>
              <a:buFont typeface="Wingdings 2" pitchFamily="18" charset="2"/>
              <a:buNone/>
            </a:pPr>
            <a:r>
              <a:rPr lang="ru-RU" sz="1800" smtClean="0"/>
              <a:t>К числу населенных пунктов относятся:</a:t>
            </a:r>
          </a:p>
          <a:p>
            <a:r>
              <a:rPr lang="ru-RU" sz="1800" smtClean="0"/>
              <a:t>1. </a:t>
            </a:r>
            <a:r>
              <a:rPr lang="ru-RU" sz="1800" b="1" smtClean="0"/>
              <a:t>города</a:t>
            </a:r>
          </a:p>
          <a:p>
            <a:r>
              <a:rPr lang="ru-RU" sz="1800" smtClean="0"/>
              <a:t>2. </a:t>
            </a:r>
            <a:r>
              <a:rPr lang="ru-RU" sz="1800" b="1" smtClean="0"/>
              <a:t>поселки городского типа </a:t>
            </a:r>
          </a:p>
          <a:p>
            <a:r>
              <a:rPr lang="ru-RU" sz="1800" smtClean="0"/>
              <a:t>3. </a:t>
            </a:r>
            <a:r>
              <a:rPr lang="ru-RU" sz="1800" b="1" smtClean="0"/>
              <a:t>сельские населенные пункты</a:t>
            </a:r>
          </a:p>
          <a:p>
            <a:endParaRPr lang="ru-RU" sz="1800" smtClean="0"/>
          </a:p>
        </p:txBody>
      </p:sp>
    </p:spTree>
  </p:cSld>
  <p:clrMapOvr>
    <a:masterClrMapping/>
  </p:clrMapOvr>
  <p:transition advTm="17316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/>
              <a:t>В Республике Беларусь устанавливается три категории городов:</a:t>
            </a:r>
            <a:r>
              <a:rPr lang="ru-RU" sz="2200" smtClean="0"/>
              <a:t/>
            </a:r>
            <a:br>
              <a:rPr lang="ru-RU" sz="2200" smtClean="0"/>
            </a:br>
            <a:endParaRPr lang="ru-RU" sz="2200" smtClean="0"/>
          </a:p>
        </p:txBody>
      </p:sp>
      <p:sp>
        <p:nvSpPr>
          <p:cNvPr id="2457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800" smtClean="0"/>
              <a:t>1. </a:t>
            </a:r>
            <a:r>
              <a:rPr lang="ru-RU" sz="1800" b="1" smtClean="0"/>
              <a:t>город Минск </a:t>
            </a:r>
            <a:r>
              <a:rPr lang="ru-RU" sz="1800" smtClean="0"/>
              <a:t>– столица Республики Беларусь;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pPr>
              <a:buFont typeface="Wingdings 2" pitchFamily="18" charset="2"/>
              <a:buNone/>
            </a:pPr>
            <a:r>
              <a:rPr lang="ru-RU" sz="1800" smtClean="0"/>
              <a:t>2. </a:t>
            </a:r>
            <a:r>
              <a:rPr lang="ru-RU" sz="1800" b="1" smtClean="0"/>
              <a:t>города областного подчинения </a:t>
            </a:r>
            <a:r>
              <a:rPr lang="ru-RU" sz="1800" smtClean="0"/>
              <a:t>– населенные пункты с численностью населения не менее 50 тысяч человек, являющиеся административными и крупными экономическими и культурными центрами с развитой производственной и социальной инфраструктурой.</a:t>
            </a:r>
          </a:p>
          <a:p>
            <a:pPr>
              <a:buFont typeface="Wingdings 2" pitchFamily="18" charset="2"/>
              <a:buNone/>
            </a:pPr>
            <a:endParaRPr lang="ru-RU" sz="1800" b="1" smtClean="0"/>
          </a:p>
          <a:p>
            <a:pPr>
              <a:buFont typeface="Wingdings 2" pitchFamily="18" charset="2"/>
              <a:buNone/>
            </a:pPr>
            <a:r>
              <a:rPr lang="ru-RU" sz="1800" smtClean="0"/>
              <a:t>3. </a:t>
            </a:r>
            <a:r>
              <a:rPr lang="ru-RU" sz="1800" b="1" smtClean="0"/>
              <a:t>города районного подчинения</a:t>
            </a:r>
            <a:r>
              <a:rPr lang="ru-RU" sz="1800" smtClean="0"/>
              <a:t> – населенные пункты с численностью населения свыше 6 тысяч человек, имеющие промышленные предприятия, сеть учреждений социально-культурного и бытового назначения, с перспективами дальнейшего развития и роста численности населения.</a:t>
            </a:r>
          </a:p>
          <a:p>
            <a:endParaRPr lang="ru-RU" sz="1800" smtClean="0"/>
          </a:p>
        </p:txBody>
      </p:sp>
    </p:spTree>
  </p:cSld>
  <p:clrMapOvr>
    <a:masterClrMapping/>
  </p:clrMapOvr>
  <p:transition advTm="18378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smtClean="0"/>
              <a:t>К категории поселков городского типа относятся: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городские поселки – </a:t>
            </a:r>
            <a:r>
              <a:rPr lang="ru-RU" dirty="0" smtClean="0"/>
              <a:t>населенные пункты с численностью населения свыше 2 тысяч человек, имеющие промышленные и коммунальные предприятия, социально-культурные учреждения, предприятия торговли, общественного питания, бытового обслуживания;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курортные поселки –</a:t>
            </a:r>
            <a:r>
              <a:rPr lang="ru-RU" dirty="0" smtClean="0"/>
              <a:t> населенные пункты с численностью населения не менее 2 тысяч человек, на территории которых расположены санатории, дома отдыха, пансионаты, другие оздоровительные учреждения, предприятия торговли, общественного питания  и  бытового  обслуживания  населения, культурно-просветительные учреждения;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рабочие поселки – </a:t>
            </a:r>
            <a:r>
              <a:rPr lang="ru-RU" dirty="0" smtClean="0"/>
              <a:t>населенные пункты с численностью населения не менее 500 человек, расположенные при промышленных предприятиях,  электростанциях,  стройках,  железнодорожных станциях и других объектах.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advTm="23151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Содержимое 5" descr="belarus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857250"/>
            <a:ext cx="6724650" cy="5681663"/>
          </a:xfrm>
        </p:spPr>
      </p:pic>
    </p:spTree>
  </p:cSld>
  <p:clrMapOvr>
    <a:masterClrMapping/>
  </p:clrMapOvr>
  <p:transition advTm="7285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 anchor="t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В </a:t>
            </a:r>
            <a:r>
              <a:rPr lang="ru-RU" sz="2000" dirty="0" smtClean="0"/>
              <a:t>декабре</a:t>
            </a:r>
            <a:r>
              <a:rPr lang="en-US" sz="2000" dirty="0" smtClean="0"/>
              <a:t> 1926 г. в </a:t>
            </a:r>
            <a:r>
              <a:rPr lang="en-US" sz="2000" dirty="0" err="1" smtClean="0"/>
              <a:t>результате</a:t>
            </a:r>
            <a:r>
              <a:rPr lang="en-US" sz="2000" dirty="0" smtClean="0"/>
              <a:t> 2-го </a:t>
            </a:r>
            <a:r>
              <a:rPr lang="en-US" sz="2000" dirty="0" err="1" smtClean="0"/>
              <a:t>укрупнения</a:t>
            </a:r>
            <a:r>
              <a:rPr lang="en-US" sz="2000" b="1" dirty="0" smtClean="0"/>
              <a:t> </a:t>
            </a:r>
            <a:r>
              <a:rPr lang="en-US" sz="2000" dirty="0" smtClean="0"/>
              <a:t>БССР в </a:t>
            </a:r>
            <a:r>
              <a:rPr lang="en-US" sz="2000" dirty="0" err="1" smtClean="0"/>
              <a:t>состав</a:t>
            </a:r>
            <a:r>
              <a:rPr lang="en-US" sz="2000" dirty="0" smtClean="0"/>
              <a:t> </a:t>
            </a:r>
            <a:r>
              <a:rPr lang="en-US" sz="2000" dirty="0" err="1" smtClean="0"/>
              <a:t>республики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РСФСР </a:t>
            </a:r>
            <a:r>
              <a:rPr lang="en-US" sz="2000" dirty="0" err="1" smtClean="0"/>
              <a:t>переданы</a:t>
            </a:r>
            <a:r>
              <a:rPr lang="en-US" sz="2000" dirty="0" smtClean="0"/>
              <a:t> </a:t>
            </a:r>
            <a:r>
              <a:rPr lang="en-US" sz="2000" dirty="0" err="1" smtClean="0"/>
              <a:t>Гомельский</a:t>
            </a:r>
            <a:r>
              <a:rPr lang="en-US" sz="2000" dirty="0" smtClean="0"/>
              <a:t> и </a:t>
            </a:r>
            <a:r>
              <a:rPr lang="en-US" sz="2000" dirty="0" err="1" smtClean="0"/>
              <a:t>Речицкий</a:t>
            </a:r>
            <a:r>
              <a:rPr lang="en-US" sz="2000" dirty="0" smtClean="0"/>
              <a:t> </a:t>
            </a:r>
            <a:r>
              <a:rPr lang="en-US" sz="2000" dirty="0" err="1" smtClean="0"/>
              <a:t>уезды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Гомельской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губернии</a:t>
            </a:r>
            <a:r>
              <a:rPr lang="en-US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 8 </a:t>
            </a:r>
            <a:r>
              <a:rPr lang="en-US" sz="2000" dirty="0" err="1" smtClean="0"/>
              <a:t>декабря</a:t>
            </a:r>
            <a:r>
              <a:rPr lang="en-US" sz="2000" dirty="0" smtClean="0"/>
              <a:t> 1926 г. 18 </a:t>
            </a:r>
            <a:r>
              <a:rPr lang="en-US" sz="2000" dirty="0" err="1" smtClean="0"/>
              <a:t>волостей</a:t>
            </a:r>
            <a:r>
              <a:rPr lang="en-US" sz="2000" dirty="0" smtClean="0"/>
              <a:t> </a:t>
            </a:r>
            <a:r>
              <a:rPr lang="en-US" sz="2000" dirty="0" err="1" smtClean="0"/>
              <a:t>этих</a:t>
            </a:r>
            <a:r>
              <a:rPr lang="en-US" sz="2000" dirty="0" smtClean="0"/>
              <a:t> </a:t>
            </a:r>
            <a:r>
              <a:rPr lang="en-US" sz="2000" dirty="0" err="1" smtClean="0"/>
              <a:t>уездов</a:t>
            </a:r>
            <a:r>
              <a:rPr lang="en-US" sz="2000" dirty="0" smtClean="0"/>
              <a:t> </a:t>
            </a:r>
            <a:r>
              <a:rPr lang="en-US" sz="2000" dirty="0" err="1" smtClean="0"/>
              <a:t>переименованы</a:t>
            </a:r>
            <a:r>
              <a:rPr lang="en-US" sz="2000" dirty="0" smtClean="0"/>
              <a:t> в </a:t>
            </a:r>
            <a:r>
              <a:rPr lang="en-US" sz="2000" dirty="0" err="1" smtClean="0"/>
              <a:t>районы</a:t>
            </a:r>
            <a:r>
              <a:rPr lang="en-US" sz="2000" dirty="0" smtClean="0"/>
              <a:t>, а </a:t>
            </a:r>
            <a:r>
              <a:rPr lang="en-US" sz="2000" dirty="0" err="1" smtClean="0"/>
              <a:t>уезды</a:t>
            </a:r>
            <a:r>
              <a:rPr lang="en-US" sz="2000" dirty="0" smtClean="0"/>
              <a:t> </a:t>
            </a:r>
            <a:r>
              <a:rPr lang="en-US" sz="2000" dirty="0" err="1" smtClean="0"/>
              <a:t>переименованы</a:t>
            </a:r>
            <a:r>
              <a:rPr lang="en-US" sz="2000" dirty="0" smtClean="0"/>
              <a:t> в </a:t>
            </a:r>
            <a:r>
              <a:rPr lang="en-US" sz="2000" dirty="0" err="1" smtClean="0"/>
              <a:t>округа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en-US" sz="2000" dirty="0" smtClean="0"/>
              <a:t>9 </a:t>
            </a:r>
            <a:r>
              <a:rPr lang="en-US" sz="2000" dirty="0" err="1" smtClean="0"/>
              <a:t>июня</a:t>
            </a:r>
            <a:r>
              <a:rPr lang="en-US" sz="2000" dirty="0" smtClean="0"/>
              <a:t> 1927 г. </a:t>
            </a:r>
            <a:r>
              <a:rPr lang="en-US" sz="2000" dirty="0" err="1" smtClean="0"/>
              <a:t>упразднены</a:t>
            </a:r>
            <a:r>
              <a:rPr lang="en-US" sz="2000" dirty="0" smtClean="0"/>
              <a:t> </a:t>
            </a:r>
            <a:r>
              <a:rPr lang="en-US" sz="2000" b="1" dirty="0" err="1" smtClean="0"/>
              <a:t>Борисовский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Калининский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Речицкий</a:t>
            </a:r>
            <a:r>
              <a:rPr lang="en-US" sz="2000" b="1" dirty="0" smtClean="0"/>
              <a:t> и </a:t>
            </a:r>
            <a:r>
              <a:rPr lang="en-US" sz="2000" b="1" dirty="0" err="1" smtClean="0"/>
              <a:t>Слуцкий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округа</a:t>
            </a:r>
            <a:r>
              <a:rPr lang="en-US" sz="2000" dirty="0" smtClean="0"/>
              <a:t>, </a:t>
            </a:r>
            <a:r>
              <a:rPr lang="en-US" sz="2000" dirty="0" err="1" smtClean="0"/>
              <a:t>их</a:t>
            </a:r>
            <a:r>
              <a:rPr lang="en-US" sz="2000" dirty="0" smtClean="0"/>
              <a:t> </a:t>
            </a:r>
            <a:r>
              <a:rPr lang="en-US" sz="2000" dirty="0" err="1" smtClean="0"/>
              <a:t>районы</a:t>
            </a:r>
            <a:r>
              <a:rPr lang="en-US" sz="2000" dirty="0" smtClean="0"/>
              <a:t> </a:t>
            </a:r>
            <a:r>
              <a:rPr lang="en-US" sz="2000" dirty="0" err="1" smtClean="0"/>
              <a:t>распределены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соседним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округам</a:t>
            </a:r>
            <a:r>
              <a:rPr lang="en-US" sz="2000" dirty="0" smtClean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26 </a:t>
            </a:r>
            <a:r>
              <a:rPr lang="en-US" sz="2000" dirty="0" err="1" smtClean="0"/>
              <a:t>июля</a:t>
            </a:r>
            <a:r>
              <a:rPr lang="en-US" sz="2000" dirty="0" smtClean="0"/>
              <a:t> 1930 г. </a:t>
            </a:r>
            <a:r>
              <a:rPr lang="en-US" sz="2000" dirty="0" err="1" smtClean="0"/>
              <a:t>упразднены</a:t>
            </a:r>
            <a:r>
              <a:rPr lang="en-US" sz="2000" dirty="0" smtClean="0"/>
              <a:t> </a:t>
            </a:r>
            <a:r>
              <a:rPr lang="en-US" sz="2000" dirty="0" err="1" smtClean="0"/>
              <a:t>последние</a:t>
            </a:r>
            <a:r>
              <a:rPr lang="en-US" sz="2000" dirty="0" smtClean="0"/>
              <a:t> 8 </a:t>
            </a:r>
            <a:r>
              <a:rPr lang="en-US" sz="2000" dirty="0" err="1" smtClean="0"/>
              <a:t>округов</a:t>
            </a:r>
            <a:r>
              <a:rPr lang="en-US" sz="2000" dirty="0" smtClean="0"/>
              <a:t>.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территории</a:t>
            </a:r>
            <a:r>
              <a:rPr lang="en-US" sz="2000" dirty="0" smtClean="0"/>
              <a:t> БССР </a:t>
            </a:r>
            <a:r>
              <a:rPr lang="en-US" sz="2000" dirty="0" err="1" smtClean="0"/>
              <a:t>осталось</a:t>
            </a:r>
            <a:r>
              <a:rPr lang="en-US" sz="2000" dirty="0" smtClean="0"/>
              <a:t> </a:t>
            </a:r>
            <a:r>
              <a:rPr lang="en-US" sz="2000" dirty="0" err="1" smtClean="0"/>
              <a:t>только</a:t>
            </a:r>
            <a:r>
              <a:rPr lang="en-US" sz="2000" dirty="0" smtClean="0"/>
              <a:t> </a:t>
            </a:r>
            <a:r>
              <a:rPr lang="en-US" sz="2000" dirty="0" err="1" smtClean="0"/>
              <a:t>районное</a:t>
            </a:r>
            <a:r>
              <a:rPr lang="en-US" sz="2000" dirty="0" smtClean="0"/>
              <a:t> </a:t>
            </a:r>
            <a:r>
              <a:rPr lang="en-US" sz="2000" dirty="0" err="1" smtClean="0"/>
              <a:t>деление</a:t>
            </a:r>
            <a:r>
              <a:rPr lang="en-US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err="1" smtClean="0"/>
              <a:t>Количество</a:t>
            </a:r>
            <a:r>
              <a:rPr lang="en-US" sz="2000" dirty="0" smtClean="0"/>
              <a:t> </a:t>
            </a:r>
            <a:r>
              <a:rPr lang="en-US" sz="2000" dirty="0" err="1" smtClean="0"/>
              <a:t>районов</a:t>
            </a:r>
            <a:r>
              <a:rPr lang="en-US" sz="2000" dirty="0" smtClean="0"/>
              <a:t> </a:t>
            </a:r>
            <a:r>
              <a:rPr lang="en-US" sz="2000" dirty="0" err="1" smtClean="0"/>
              <a:t>менялось</a:t>
            </a:r>
            <a:r>
              <a:rPr lang="en-US" sz="2000" dirty="0" smtClean="0"/>
              <a:t>: 4 </a:t>
            </a:r>
            <a:r>
              <a:rPr lang="en-US" sz="2000" dirty="0" err="1" smtClean="0"/>
              <a:t>августа</a:t>
            </a:r>
            <a:r>
              <a:rPr lang="en-US" sz="2000" dirty="0" smtClean="0"/>
              <a:t> 1927 г. </a:t>
            </a:r>
            <a:r>
              <a:rPr lang="en-US" sz="2000" dirty="0" err="1" smtClean="0"/>
              <a:t>упразднены</a:t>
            </a:r>
            <a:r>
              <a:rPr lang="en-US" sz="2000" dirty="0" smtClean="0"/>
              <a:t> 16 </a:t>
            </a:r>
            <a:r>
              <a:rPr lang="en-US" sz="2000" dirty="0" err="1" smtClean="0"/>
              <a:t>районов</a:t>
            </a:r>
            <a:r>
              <a:rPr lang="en-US" sz="2000" dirty="0" smtClean="0"/>
              <a:t>, 8 </a:t>
            </a:r>
            <a:r>
              <a:rPr lang="en-US" sz="2000" dirty="0" err="1" smtClean="0"/>
              <a:t>июля</a:t>
            </a:r>
            <a:r>
              <a:rPr lang="en-US" sz="2000" dirty="0" smtClean="0"/>
              <a:t> 1931 г. – </a:t>
            </a:r>
            <a:r>
              <a:rPr lang="en-US" sz="2000" dirty="0" err="1" smtClean="0"/>
              <a:t>еще</a:t>
            </a:r>
            <a:r>
              <a:rPr lang="en-US" sz="2000" dirty="0" smtClean="0"/>
              <a:t> 23 </a:t>
            </a:r>
            <a:r>
              <a:rPr lang="en-US" sz="2000" dirty="0" err="1" smtClean="0"/>
              <a:t>района</a:t>
            </a:r>
            <a:r>
              <a:rPr lang="en-US" sz="2000" dirty="0" smtClean="0"/>
              <a:t>. 15 </a:t>
            </a:r>
            <a:r>
              <a:rPr lang="en-US" sz="2000" dirty="0" err="1" smtClean="0"/>
              <a:t>февраля</a:t>
            </a:r>
            <a:r>
              <a:rPr lang="en-US" sz="2000" dirty="0" smtClean="0"/>
              <a:t> 1935 г. 15 </a:t>
            </a:r>
            <a:r>
              <a:rPr lang="en-US" sz="2000" dirty="0" err="1" smtClean="0"/>
              <a:t>районов</a:t>
            </a:r>
            <a:r>
              <a:rPr lang="en-US" sz="2000" dirty="0" smtClean="0"/>
              <a:t> </a:t>
            </a:r>
            <a:r>
              <a:rPr lang="en-US" sz="2000" dirty="0" err="1" smtClean="0"/>
              <a:t>восстановлены</a:t>
            </a:r>
            <a:r>
              <a:rPr lang="en-US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 advTm="16895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/>
              <a:t>21 июня 1935 г. районы БССР, размещенные вдоль государственной границы с Польшей, были объединены в 4 округа: </a:t>
            </a:r>
          </a:p>
        </p:txBody>
      </p:sp>
      <p:sp>
        <p:nvSpPr>
          <p:cNvPr id="15362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Лепельский</a:t>
            </a:r>
            <a:r>
              <a:rPr lang="ru-RU" sz="2000" smtClean="0"/>
              <a:t>, состоящий из 4 района: Бегомльский, Лепельский, Ушачский, Чашникский);</a:t>
            </a:r>
            <a:br>
              <a:rPr lang="ru-RU" sz="2000" smtClean="0"/>
            </a:br>
            <a:endParaRPr lang="ru-RU" sz="2000" smtClean="0"/>
          </a:p>
          <a:p>
            <a:r>
              <a:rPr lang="ru-RU" sz="2000" b="1" smtClean="0"/>
              <a:t>Мозырский</a:t>
            </a:r>
            <a:r>
              <a:rPr lang="ru-RU" sz="2000" smtClean="0"/>
              <a:t> (9 районов: Домановичский, Ельский, Житковичский, Копаткевичский, Лельчицкий, Мозырский, Наровлянский, Петриковский, Туровский);</a:t>
            </a:r>
            <a:br>
              <a:rPr lang="ru-RU" sz="2000" smtClean="0"/>
            </a:br>
            <a:endParaRPr lang="ru-RU" sz="2000" smtClean="0"/>
          </a:p>
          <a:p>
            <a:r>
              <a:rPr lang="ru-RU" sz="2000" b="1" smtClean="0"/>
              <a:t>Полоцкий</a:t>
            </a:r>
            <a:r>
              <a:rPr lang="ru-RU" sz="2000" smtClean="0"/>
              <a:t> (5 районов: Ветринский, Дриссенский, Освейский, Полоцкий, Россонский);</a:t>
            </a:r>
            <a:br>
              <a:rPr lang="ru-RU" sz="2000" smtClean="0"/>
            </a:br>
            <a:endParaRPr lang="ru-RU" sz="2000" smtClean="0"/>
          </a:p>
          <a:p>
            <a:r>
              <a:rPr lang="ru-RU" sz="2000" b="1" smtClean="0"/>
              <a:t>Слуцкий</a:t>
            </a:r>
            <a:r>
              <a:rPr lang="ru-RU" sz="2000" smtClean="0"/>
              <a:t> (6 районов: Гресский, Копыльский, Краснослободский, Любанский, Слуцкий, Старобинский).</a:t>
            </a:r>
          </a:p>
          <a:p>
            <a:endParaRPr lang="ru-RU" sz="2000" smtClean="0"/>
          </a:p>
        </p:txBody>
      </p:sp>
    </p:spTree>
  </p:cSld>
  <p:clrMapOvr>
    <a:masterClrMapping/>
  </p:clrMapOvr>
  <p:transition advTm="12636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smtClean="0"/>
              <a:t>За всю историю белорусского государства административно-территориальное деление предусматривало деление на:</a:t>
            </a:r>
            <a:endParaRPr lang="ru-RU" sz="2200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воеводств</a:t>
            </a:r>
            <a:r>
              <a:rPr lang="en-US" sz="2000" smtClean="0"/>
              <a:t> с делением на поветы (в Великом княжестве Литовском, в т.ч. в составе Речи Посполитой с начала XV по конец XVIII в., а также в Республике Польша в 1920-1930-х гг.)</a:t>
            </a:r>
            <a:endParaRPr lang="ru-RU" sz="2000" smtClean="0"/>
          </a:p>
          <a:p>
            <a:r>
              <a:rPr lang="en-US" sz="2000" smtClean="0"/>
              <a:t> </a:t>
            </a:r>
            <a:r>
              <a:rPr lang="en-US" sz="2000" b="1" smtClean="0"/>
              <a:t>губерний</a:t>
            </a:r>
            <a:r>
              <a:rPr lang="en-US" sz="2000" smtClean="0"/>
              <a:t> с делением на уезды (в Российской империи в конце XVIII - начале XX в.)</a:t>
            </a:r>
            <a:endParaRPr lang="ru-RU" sz="2000" smtClean="0"/>
          </a:p>
          <a:p>
            <a:r>
              <a:rPr lang="en-US" sz="2000" smtClean="0"/>
              <a:t> </a:t>
            </a:r>
            <a:r>
              <a:rPr lang="en-US" sz="2000" b="1" smtClean="0"/>
              <a:t>округов</a:t>
            </a:r>
            <a:r>
              <a:rPr lang="en-US" sz="2000" smtClean="0"/>
              <a:t> с делением на районы (в БССР в 1920-1930-х гг.) </a:t>
            </a:r>
            <a:endParaRPr lang="ru-RU" sz="2000" smtClean="0"/>
          </a:p>
          <a:p>
            <a:r>
              <a:rPr lang="en-US" sz="2000" b="1" smtClean="0"/>
              <a:t>областей</a:t>
            </a:r>
            <a:r>
              <a:rPr lang="en-US" sz="2000" smtClean="0"/>
              <a:t> с делением на районы (в БССР с 1938 г. и Республике Беларусь с 1991 г.).</a:t>
            </a:r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  <p:transition advTm="15445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smtClean="0"/>
              <a:t>15 января 1938 г. в БССР округа как административные единицы были упразднены и введено </a:t>
            </a:r>
            <a:r>
              <a:rPr lang="ru-RU" sz="2200" b="1" smtClean="0"/>
              <a:t>областное деление</a:t>
            </a:r>
            <a:r>
              <a:rPr lang="ru-RU" sz="2200" smtClean="0"/>
              <a:t>. 20 февраля 1938 г. все существовавшие на то время 90 районов республики были распределены между 5 областями</a:t>
            </a:r>
          </a:p>
        </p:txBody>
      </p:sp>
      <p:sp>
        <p:nvSpPr>
          <p:cNvPr id="17410" name="Содержимое 4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37087"/>
          </a:xfrm>
        </p:spPr>
        <p:txBody>
          <a:bodyPr/>
          <a:lstStyle/>
          <a:p>
            <a:r>
              <a:rPr lang="ru-RU" sz="2000" b="1" smtClean="0"/>
              <a:t>Витебская область</a:t>
            </a:r>
            <a:r>
              <a:rPr lang="ru-RU" sz="2000" smtClean="0"/>
              <a:t> включала 20 районов. </a:t>
            </a:r>
          </a:p>
          <a:p>
            <a:r>
              <a:rPr lang="ru-RU" sz="2000" b="1" smtClean="0"/>
              <a:t>Гомельская область</a:t>
            </a:r>
            <a:r>
              <a:rPr lang="ru-RU" sz="2000" smtClean="0"/>
              <a:t> включала 14 районов. </a:t>
            </a:r>
          </a:p>
          <a:p>
            <a:r>
              <a:rPr lang="ru-RU" sz="2000" b="1" smtClean="0"/>
              <a:t>Минская область</a:t>
            </a:r>
            <a:r>
              <a:rPr lang="ru-RU" sz="2000" smtClean="0"/>
              <a:t> включала 20 районов. </a:t>
            </a:r>
          </a:p>
          <a:p>
            <a:r>
              <a:rPr lang="ru-RU" sz="2000" b="1" smtClean="0"/>
              <a:t>Могилевская область</a:t>
            </a:r>
            <a:r>
              <a:rPr lang="ru-RU" sz="2000" smtClean="0"/>
              <a:t> включала 21 район. </a:t>
            </a:r>
          </a:p>
          <a:p>
            <a:r>
              <a:rPr lang="ru-RU" sz="2000" b="1" smtClean="0"/>
              <a:t>Полесская область</a:t>
            </a:r>
            <a:r>
              <a:rPr lang="ru-RU" sz="2000" smtClean="0"/>
              <a:t> включала 15 районов. </a:t>
            </a:r>
          </a:p>
        </p:txBody>
      </p:sp>
    </p:spTree>
  </p:cSld>
  <p:clrMapOvr>
    <a:masterClrMapping/>
  </p:clrMapOvr>
  <p:transition advTm="13354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smtClean="0"/>
              <a:t>В 1941-1944 гг. во время Великой Отечественной войны территория БССР была разделена немецкими оккупантами на: </a:t>
            </a:r>
          </a:p>
        </p:txBody>
      </p:sp>
      <p:sp>
        <p:nvSpPr>
          <p:cNvPr id="1843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генеральный округ </a:t>
            </a:r>
            <a:r>
              <a:rPr lang="ru-RU" sz="2000" b="1" smtClean="0"/>
              <a:t>"Беларусь", </a:t>
            </a:r>
            <a:r>
              <a:rPr lang="ru-RU" sz="2000" smtClean="0"/>
              <a:t>входивший в состав рейхскомиссариата </a:t>
            </a:r>
            <a:r>
              <a:rPr lang="ru-RU" sz="2000" b="1" smtClean="0"/>
              <a:t>"Остланд";</a:t>
            </a:r>
          </a:p>
          <a:p>
            <a:r>
              <a:rPr lang="ru-RU" sz="2000" smtClean="0"/>
              <a:t>тыловой район группы армий </a:t>
            </a:r>
            <a:r>
              <a:rPr lang="ru-RU" sz="2000" b="1" smtClean="0"/>
              <a:t>"Центр"</a:t>
            </a:r>
            <a:r>
              <a:rPr lang="ru-RU" sz="2000" smtClean="0"/>
              <a:t>; </a:t>
            </a:r>
          </a:p>
          <a:p>
            <a:r>
              <a:rPr lang="ru-RU" sz="2000" smtClean="0"/>
              <a:t>округ "Белосток", включенный в состав провинции </a:t>
            </a:r>
            <a:r>
              <a:rPr lang="ru-RU" sz="2000" b="1" smtClean="0"/>
              <a:t>"Восточная Пруссия"</a:t>
            </a:r>
            <a:r>
              <a:rPr lang="ru-RU" sz="2000" smtClean="0"/>
              <a:t>. </a:t>
            </a:r>
            <a:br>
              <a:rPr lang="ru-RU" sz="2000" smtClean="0"/>
            </a:br>
            <a:endParaRPr lang="ru-RU" sz="2000" smtClean="0"/>
          </a:p>
          <a:p>
            <a:pPr>
              <a:buFont typeface="Wingdings 2" pitchFamily="18" charset="2"/>
              <a:buNone/>
            </a:pPr>
            <a:r>
              <a:rPr lang="ru-RU" sz="2000" smtClean="0"/>
              <a:t>Часть районов Беларуси была включена в состав рейхскомиссариата </a:t>
            </a:r>
            <a:r>
              <a:rPr lang="ru-RU" sz="2000" b="1" smtClean="0"/>
              <a:t>"Украина",</a:t>
            </a:r>
            <a:r>
              <a:rPr lang="ru-RU" sz="2000" smtClean="0"/>
              <a:t> часть - генерального округа </a:t>
            </a:r>
            <a:r>
              <a:rPr lang="ru-RU" sz="2000" b="1" smtClean="0"/>
              <a:t>"Литва"</a:t>
            </a:r>
            <a:r>
              <a:rPr lang="ru-RU" sz="2000" smtClean="0"/>
              <a:t>. </a:t>
            </a:r>
          </a:p>
        </p:txBody>
      </p:sp>
    </p:spTree>
  </p:cSld>
  <p:clrMapOvr>
    <a:masterClrMapping/>
  </p:clrMapOvr>
  <p:transition advTm="14633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smtClean="0"/>
              <a:t>20 сентября 1944 г. в БССР к ранее существовавшим добавились новые </a:t>
            </a:r>
            <a:r>
              <a:rPr lang="ru-RU" sz="2200" b="1" smtClean="0"/>
              <a:t>области.</a:t>
            </a:r>
            <a:r>
              <a:rPr lang="ru-RU" sz="2200" smtClean="0"/>
              <a:t> </a:t>
            </a:r>
            <a:br>
              <a:rPr lang="ru-RU" sz="2200" smtClean="0"/>
            </a:br>
            <a:endParaRPr lang="ru-RU" sz="2200" smtClean="0"/>
          </a:p>
        </p:txBody>
      </p:sp>
      <p:sp>
        <p:nvSpPr>
          <p:cNvPr id="1945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smtClean="0"/>
              <a:t>Бобруйская область </a:t>
            </a:r>
            <a:r>
              <a:rPr lang="ru-RU" sz="2000" smtClean="0"/>
              <a:t>включала 14 районов. </a:t>
            </a:r>
          </a:p>
          <a:p>
            <a:r>
              <a:rPr lang="ru-RU" sz="2000" b="1" smtClean="0"/>
              <a:t>Гродненская область</a:t>
            </a:r>
            <a:r>
              <a:rPr lang="ru-RU" sz="2000" smtClean="0"/>
              <a:t> включала 15 районов. </a:t>
            </a:r>
          </a:p>
          <a:p>
            <a:r>
              <a:rPr lang="ru-RU" sz="2000" b="1" smtClean="0"/>
              <a:t>Полоцкая</a:t>
            </a:r>
            <a:r>
              <a:rPr lang="ru-RU" sz="2000" smtClean="0"/>
              <a:t> </a:t>
            </a:r>
            <a:r>
              <a:rPr lang="ru-RU" sz="2000" b="1" smtClean="0"/>
              <a:t>область</a:t>
            </a:r>
            <a:r>
              <a:rPr lang="ru-RU" sz="2000" smtClean="0"/>
              <a:t> включала 15 районов.</a:t>
            </a:r>
          </a:p>
          <a:p>
            <a:r>
              <a:rPr lang="ru-RU" sz="2000" b="1" smtClean="0"/>
              <a:t>Молодечненская область </a:t>
            </a:r>
            <a:r>
              <a:rPr lang="ru-RU" sz="2000" smtClean="0"/>
              <a:t>(переименованная Вилейская) - включала 14 районов.Адиминистративно-территориальное деление на 12 областей просуществовало до 1954 г. </a:t>
            </a:r>
          </a:p>
        </p:txBody>
      </p:sp>
    </p:spTree>
  </p:cSld>
  <p:clrMapOvr>
    <a:masterClrMapping/>
  </p:clrMapOvr>
  <p:transition advTm="1142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96746"/>
          </a:xfrm>
        </p:spPr>
        <p:txBody>
          <a:bodyPr anchor="t"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/>
              <a:t>С середины 1950-х до середины 1960-х гг. административно-территориальное деление БССР претерпело очередную значительную реорганизацию.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8 января 1954 г. было проведено упразднение </a:t>
            </a:r>
            <a:r>
              <a:rPr lang="ru-RU" sz="2200" b="1" dirty="0" err="1" smtClean="0"/>
              <a:t>Барановичской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Бобруйской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Пинской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Полесской</a:t>
            </a:r>
            <a:r>
              <a:rPr lang="ru-RU" sz="2200" b="1" dirty="0" smtClean="0"/>
              <a:t> и Полоцкой областей </a:t>
            </a:r>
            <a:r>
              <a:rPr lang="ru-RU" sz="2200" dirty="0" smtClean="0"/>
              <a:t>и осуществлено перераспределение районов между областями.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ransition advTm="10468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r>
              <a:rPr lang="ru-RU" sz="2200" smtClean="0"/>
              <a:t>Краткий обзор изменения административно-территориального устройства в Советский период:</a:t>
            </a:r>
          </a:p>
        </p:txBody>
      </p:sp>
      <p:sp>
        <p:nvSpPr>
          <p:cNvPr id="21506" name="Содержимое 4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r>
              <a:rPr lang="ru-RU" sz="1800" smtClean="0"/>
              <a:t>1919 — образована Белорусская ССР</a:t>
            </a:r>
          </a:p>
          <a:p>
            <a:r>
              <a:rPr lang="ru-RU" sz="1800" smtClean="0"/>
              <a:t>начало 1920-х — Белоруссия разделена на 12 округов: Бобруйский, Борисовский, Витебский, Гомельский, Климовичский, Минский, Могилёвский, Мозырский, Оршанский, Полоцкий, Речицкий, Слуцкий.</a:t>
            </a:r>
          </a:p>
          <a:p>
            <a:r>
              <a:rPr lang="ru-RU" sz="1800" smtClean="0"/>
              <a:t>начало 1930-х — окружное деление отменено.</a:t>
            </a:r>
          </a:p>
          <a:p>
            <a:r>
              <a:rPr lang="ru-RU" sz="1800" smtClean="0"/>
              <a:t>1938 — образованы первые области: Витебская, Гомельская, Минская, Могилёвская, Полесская (центр — Мозырь).</a:t>
            </a:r>
          </a:p>
          <a:p>
            <a:r>
              <a:rPr lang="ru-RU" sz="1800" smtClean="0"/>
              <a:t>1939 — на вновь присоединённых землях образованы Барановичская, Белостокская, Брестская, Вилейская и Пинская области.</a:t>
            </a:r>
          </a:p>
          <a:p>
            <a:r>
              <a:rPr lang="ru-RU" sz="1800" smtClean="0"/>
              <a:t>1944 — образованы Бобруйская, Гродненская и Полоцкая области. Вилейская область переименована в Молодечненскую область.</a:t>
            </a:r>
          </a:p>
          <a:p>
            <a:r>
              <a:rPr lang="ru-RU" sz="1800" smtClean="0"/>
              <a:t>1945 — территория Белостокской области передана Польше.</a:t>
            </a:r>
          </a:p>
          <a:p>
            <a:r>
              <a:rPr lang="ru-RU" sz="1800" smtClean="0"/>
              <a:t>1954 — упразднены Барановичская, Бобруйская, Пинская, Полесская и Полоцкая области.</a:t>
            </a:r>
          </a:p>
          <a:p>
            <a:r>
              <a:rPr lang="ru-RU" sz="1800" smtClean="0"/>
              <a:t>1960 — упразднена Молодечненская область.</a:t>
            </a:r>
          </a:p>
          <a:p>
            <a:endParaRPr lang="ru-RU" sz="1800" smtClean="0"/>
          </a:p>
        </p:txBody>
      </p:sp>
    </p:spTree>
  </p:cSld>
  <p:clrMapOvr>
    <a:masterClrMapping/>
  </p:clrMapOvr>
  <p:transition advTm="24711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48DC65-FF5B-40BE-AA65-702D7E7AA050}"/>
</file>

<file path=customXml/itemProps2.xml><?xml version="1.0" encoding="utf-8"?>
<ds:datastoreItem xmlns:ds="http://schemas.openxmlformats.org/officeDocument/2006/customXml" ds:itemID="{44B0DDD4-4D5F-45BC-9B6C-67E4AB0B49A4}"/>
</file>

<file path=customXml/itemProps3.xml><?xml version="1.0" encoding="utf-8"?>
<ds:datastoreItem xmlns:ds="http://schemas.openxmlformats.org/officeDocument/2006/customXml" ds:itemID="{15ACFE2F-419A-4F8B-8A0B-BAF24D5811D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696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21 июня 1935 г. районы БССР, размещенные вдоль государственной границы с Польшей, были объединены в 4 округа: </vt:lpstr>
      <vt:lpstr>За всю историю белорусского государства административно-территориальное деление предусматривало деление на:</vt:lpstr>
      <vt:lpstr>15 января 1938 г. в БССР округа как административные единицы были упразднены и введено областное деление. 20 февраля 1938 г. все существовавшие на то время 90 районов республики были распределены между 5 областями</vt:lpstr>
      <vt:lpstr>В 1941-1944 гг. во время Великой Отечественной войны территория БССР была разделена немецкими оккупантами на: </vt:lpstr>
      <vt:lpstr>20 сентября 1944 г. в БССР к ранее существовавшим добавились новые области.  </vt:lpstr>
      <vt:lpstr>Слайд 8</vt:lpstr>
      <vt:lpstr>Краткий обзор изменения административно-территориального устройства в Советский период:</vt:lpstr>
      <vt:lpstr>В соответствии со ст. 9 Конституции Республики Беларусь территория делится на области, районы, города и иные административно-территориальные единицы.</vt:lpstr>
      <vt:lpstr>Территориальными единицами РБ являются населенные пункты.</vt:lpstr>
      <vt:lpstr>В Республике Беларусь устанавливается три категории городов: </vt:lpstr>
      <vt:lpstr>К категории поселков городского типа относятся: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Административно-территориальное устройство Беларуси</dc:title>
  <dc:creator>Админ</dc:creator>
  <cp:lastModifiedBy>www</cp:lastModifiedBy>
  <cp:revision>14</cp:revision>
  <dcterms:created xsi:type="dcterms:W3CDTF">2010-11-28T10:51:27Z</dcterms:created>
  <dcterms:modified xsi:type="dcterms:W3CDTF">2013-05-18T05:13:35Z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